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F115BB-8483-4F61-A382-3BD0FF9DDC00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48D77-0D55-4221-B581-F5A9991C0D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751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48D77-0D55-4221-B581-F5A9991C0D5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238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21.06.2020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88640"/>
            <a:ext cx="7992888" cy="3816424"/>
          </a:xfrm>
        </p:spPr>
        <p:txBody>
          <a:bodyPr anchor="t"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</a:p>
          <a:p>
            <a:pPr algn="ctr">
              <a:spcBef>
                <a:spcPts val="0"/>
              </a:spcBef>
            </a:pP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Соціально - психологічний факультет</a:t>
            </a:r>
          </a:p>
          <a:p>
            <a:pPr algn="ctr">
              <a:spcBef>
                <a:spcPts val="0"/>
              </a:spcBef>
            </a:pPr>
            <a:r>
              <a:rPr lang="uk-UA" sz="1400" b="1" dirty="0" smtClean="0">
                <a:latin typeface="Times New Roman" pitchFamily="18" charset="0"/>
                <a:cs typeface="Times New Roman" pitchFamily="18" charset="0"/>
              </a:rPr>
              <a:t>Кафедра практичної психології</a:t>
            </a:r>
          </a:p>
          <a:p>
            <a:pPr algn="ctr"/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Дистанційне психологічне консультування</a:t>
            </a:r>
          </a:p>
          <a:p>
            <a:pPr algn="ctr"/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Вибіркова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навчальна 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дисципліна</a:t>
            </a:r>
          </a:p>
          <a:p>
            <a:pPr algn="ctr"/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Освітня програма «Психологія»</a:t>
            </a:r>
          </a:p>
          <a:p>
            <a:pPr algn="ctr"/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Другий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магістерський) 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рівень вищої освіти</a:t>
            </a:r>
          </a:p>
          <a:p>
            <a:pPr algn="ctr"/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Спеціальність 053 Психологія</a:t>
            </a:r>
          </a:p>
          <a:p>
            <a:pPr algn="ctr"/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Викладання: І курс – ІІ семестр, ІІ курс – І семестр</a:t>
            </a:r>
            <a:endParaRPr lang="uk-UA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2020-2021 н. р.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149080"/>
            <a:ext cx="4032448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293097"/>
            <a:ext cx="3600400" cy="2304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1576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88640"/>
            <a:ext cx="8064896" cy="6480720"/>
          </a:xfrm>
        </p:spPr>
        <p:txBody>
          <a:bodyPr>
            <a:normAutofit/>
          </a:bodyPr>
          <a:lstStyle/>
          <a:p>
            <a:pPr algn="just"/>
            <a:r>
              <a:rPr lang="uk-U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Мета дисципліни.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82296" indent="0">
              <a:buNone/>
            </a:pP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Курс «Дистанційне психологічне консультування» спрямований на формування професійної компетентності майбутніх практичних психологів у сфері дистанційної психологічної допомоги, що дозволяла б їм ефективно організовувати і здійснювати психологічну практику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320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>
                <a:effectLst/>
                <a:latin typeface="Times New Roman" pitchFamily="18" charset="0"/>
                <a:cs typeface="Times New Roman" pitchFamily="18" charset="0"/>
              </a:rPr>
              <a:t>Програма навчальної дисципліни:</a:t>
            </a:r>
            <a:endParaRPr lang="uk-UA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052736"/>
            <a:ext cx="7848872" cy="5616624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Дистанційне психологічне консультування як вид психологічної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практики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Особливості телефонного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консультування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Психологічне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інтернет-консультування: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Zoom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Skype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Концептуальні засади психологічного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дистанційного консультування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Консультаційне (терапевтичне)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листування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Скриботерапія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Графологія і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графоаналіз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в дистанційній психологічній практиці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Окремі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питання графологічного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аналізу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Психологічний аналіз тексту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871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992888" cy="3110953"/>
          </a:xfrm>
        </p:spPr>
        <p:txBody>
          <a:bodyPr anchor="t">
            <a:normAutofit fontScale="90000"/>
          </a:bodyPr>
          <a:lstStyle/>
          <a:p>
            <a:pPr algn="just"/>
            <a:r>
              <a:rPr lang="uk-UA" sz="2800" b="1" dirty="0" smtClean="0">
                <a:effectLst/>
                <a:latin typeface="Times New Roman" pitchFamily="18" charset="0"/>
                <a:cs typeface="Times New Roman" pitchFamily="18" charset="0"/>
              </a:rPr>
              <a:t>Форми проведення занять: </a:t>
            </a:r>
            <a:r>
              <a:rPr lang="uk-UA" sz="2800" dirty="0" smtClean="0">
                <a:effectLst/>
                <a:latin typeface="Times New Roman" pitchFamily="18" charset="0"/>
                <a:cs typeface="Times New Roman" pitchFamily="18" charset="0"/>
              </a:rPr>
              <a:t>під час навчання лише 30 % часу приділено вивченню теоретичного матеріалу. Інший час розподілений між лекціями-презентаціями, терапевтичний практикум, перегляд мультимедійних презентацій, апробація </a:t>
            </a:r>
            <a:r>
              <a:rPr lang="uk-UA" sz="2800" dirty="0" smtClean="0">
                <a:effectLst/>
                <a:latin typeface="Times New Roman" pitchFamily="18" charset="0"/>
                <a:cs typeface="Times New Roman" pitchFamily="18" charset="0"/>
              </a:rPr>
              <a:t>форм дистанційного консультування </a:t>
            </a:r>
            <a:r>
              <a:rPr lang="uk-UA" sz="2800" dirty="0" smtClean="0">
                <a:effectLst/>
                <a:latin typeface="Times New Roman" pitchFamily="18" charset="0"/>
                <a:cs typeface="Times New Roman" pitchFamily="18" charset="0"/>
              </a:rPr>
              <a:t>у групі, моделювання ситуацій та проблемних питань, тестування та опитування.</a:t>
            </a:r>
            <a:endParaRPr lang="ru-RU" sz="28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6579" y="4951421"/>
            <a:ext cx="2520280" cy="1859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951421"/>
            <a:ext cx="2852691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079" y="3103571"/>
            <a:ext cx="2476500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3018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634082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effectLst/>
                <a:latin typeface="Times New Roman" pitchFamily="18" charset="0"/>
                <a:cs typeface="Times New Roman" pitchFamily="18" charset="0"/>
              </a:rPr>
              <a:t>Компетентності та результати навчання:</a:t>
            </a:r>
            <a:br>
              <a:rPr lang="uk-UA" sz="32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uk-UA" sz="32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692696"/>
            <a:ext cx="7992888" cy="5688632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uk-UA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Опануєте </a:t>
            </a:r>
            <a:r>
              <a:rPr lang="uk-UA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закономірності </a:t>
            </a:r>
            <a:r>
              <a:rPr lang="uk-UA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інтерактивних процесів у межах психологічної корекції, психологічного консультування і </a:t>
            </a:r>
            <a:r>
              <a:rPr lang="uk-UA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психотерапії;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uk-UA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Засвоїте основні </a:t>
            </a:r>
            <a:r>
              <a:rPr lang="uk-UA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вимоги до особистості психолога-практика.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uk-UA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Вивчите етичні </a:t>
            </a:r>
            <a:r>
              <a:rPr lang="uk-UA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аспекти професійної діяльності практичного </a:t>
            </a:r>
            <a:r>
              <a:rPr lang="uk-UA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психолога, який працює он-лайн;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uk-UA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Знатиме вимоги </a:t>
            </a:r>
            <a:r>
              <a:rPr lang="uk-UA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професійної підготовки психологів, що надаватимуть психологічну допомогу дистанційно.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uk-UA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Опануєте загальні </a:t>
            </a:r>
            <a:r>
              <a:rPr lang="uk-UA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 специфічні принципи здійснення дистанційної психологічної допомоги.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uk-UA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Дізнаєтесь про мотивацію </a:t>
            </a:r>
            <a:r>
              <a:rPr lang="uk-UA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звернення клієнта за психологічною допомогою </a:t>
            </a:r>
            <a:r>
              <a:rPr lang="uk-UA" sz="2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он-лайн</a:t>
            </a:r>
            <a:r>
              <a:rPr lang="uk-UA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0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оф-лайн</a:t>
            </a:r>
            <a:r>
              <a:rPr lang="uk-UA" sz="2000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через листування, телефонне консультування.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20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797152"/>
            <a:ext cx="3331071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78022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729</TotalTime>
  <Words>225</Words>
  <Application>Microsoft Office PowerPoint</Application>
  <PresentationFormat>Экран (4:3)</PresentationFormat>
  <Paragraphs>31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Презентация PowerPoint</vt:lpstr>
      <vt:lpstr>Презентация PowerPoint</vt:lpstr>
      <vt:lpstr>Програма навчальної дисципліни:</vt:lpstr>
      <vt:lpstr>Форми проведення занять: під час навчання лише 30 % часу приділено вивченню теоретичного матеріалу. Інший час розподілений між лекціями-презентаціями, терапевтичний практикум, перегляд мультимедійних презентацій, апробація форм дистанційного консультування у групі, моделювання ситуацій та проблемних питань, тестування та опитування.</vt:lpstr>
      <vt:lpstr>Компетентності та результати навчання: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Вибіркова компонента для СВО «Бакалавр» 4 курсу</dc:title>
  <dc:creator>1</dc:creator>
  <cp:lastModifiedBy>1</cp:lastModifiedBy>
  <cp:revision>17</cp:revision>
  <dcterms:created xsi:type="dcterms:W3CDTF">2020-06-15T06:06:34Z</dcterms:created>
  <dcterms:modified xsi:type="dcterms:W3CDTF">2020-06-21T15:40:42Z</dcterms:modified>
</cp:coreProperties>
</file>